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 panose="020B060402020202020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b92826b76c_0_192:notes"/>
          <p:cNvSpPr txBox="1"/>
          <p:nvPr/>
        </p:nvSpPr>
        <p:spPr>
          <a:xfrm>
            <a:off x="0" y="0"/>
            <a:ext cx="300" cy="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g1b92826b76c_0_192:notes"/>
          <p:cNvSpPr txBox="1"/>
          <p:nvPr/>
        </p:nvSpPr>
        <p:spPr>
          <a:xfrm>
            <a:off x="4278962" y="10157402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g1b92826b76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b92826b76c_0_192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9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2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92826b76c_0_200:notes"/>
          <p:cNvSpPr txBox="1"/>
          <p:nvPr/>
        </p:nvSpPr>
        <p:spPr>
          <a:xfrm>
            <a:off x="0" y="0"/>
            <a:ext cx="300" cy="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g1b92826b76c_0_200:notes"/>
          <p:cNvSpPr txBox="1"/>
          <p:nvPr/>
        </p:nvSpPr>
        <p:spPr>
          <a:xfrm>
            <a:off x="4278962" y="10157402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g1b92826b76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b92826b76c_0_200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9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92826b76c_0_209:notes"/>
          <p:cNvSpPr txBox="1"/>
          <p:nvPr/>
        </p:nvSpPr>
        <p:spPr>
          <a:xfrm>
            <a:off x="0" y="0"/>
            <a:ext cx="300" cy="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g1b92826b76c_0_209:notes"/>
          <p:cNvSpPr txBox="1"/>
          <p:nvPr/>
        </p:nvSpPr>
        <p:spPr>
          <a:xfrm>
            <a:off x="4278962" y="10157402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g1b92826b76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1b92826b76c_0_209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9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0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810ce4d0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810ce4d01f_0_0:notes"/>
          <p:cNvSpPr txBox="1">
            <a:spLocks noGrp="1"/>
          </p:cNvSpPr>
          <p:nvPr>
            <p:ph type="body" idx="1"/>
          </p:nvPr>
        </p:nvSpPr>
        <p:spPr>
          <a:xfrm>
            <a:off x="755998" y="5078522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810ce4d01f_0_0:notes"/>
          <p:cNvSpPr txBox="1">
            <a:spLocks noGrp="1"/>
          </p:cNvSpPr>
          <p:nvPr>
            <p:ph type="sldNum" idx="12"/>
          </p:nvPr>
        </p:nvSpPr>
        <p:spPr>
          <a:xfrm>
            <a:off x="4278962" y="10157402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810ce4d0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810ce4d01f_0_7:notes"/>
          <p:cNvSpPr txBox="1">
            <a:spLocks noGrp="1"/>
          </p:cNvSpPr>
          <p:nvPr>
            <p:ph type="body" idx="1"/>
          </p:nvPr>
        </p:nvSpPr>
        <p:spPr>
          <a:xfrm>
            <a:off x="755998" y="5078522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810ce4d01f_0_7:notes"/>
          <p:cNvSpPr txBox="1">
            <a:spLocks noGrp="1"/>
          </p:cNvSpPr>
          <p:nvPr>
            <p:ph type="sldNum" idx="12"/>
          </p:nvPr>
        </p:nvSpPr>
        <p:spPr>
          <a:xfrm>
            <a:off x="4278962" y="10157402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4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92826b76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b92826b76c_0_161:notes"/>
          <p:cNvSpPr txBox="1">
            <a:spLocks noGrp="1"/>
          </p:cNvSpPr>
          <p:nvPr>
            <p:ph type="body" idx="1"/>
          </p:nvPr>
        </p:nvSpPr>
        <p:spPr>
          <a:xfrm>
            <a:off x="755998" y="5078522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b92826b76c_0_161:notes"/>
          <p:cNvSpPr txBox="1">
            <a:spLocks noGrp="1"/>
          </p:cNvSpPr>
          <p:nvPr>
            <p:ph type="sldNum" idx="12"/>
          </p:nvPr>
        </p:nvSpPr>
        <p:spPr>
          <a:xfrm>
            <a:off x="4278962" y="10157402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/>
        </p:nvSpPr>
        <p:spPr>
          <a:xfrm>
            <a:off x="0" y="0"/>
            <a:ext cx="356" cy="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7:notes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843" cy="35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b92826b76c_0_168:notes"/>
          <p:cNvSpPr txBox="1"/>
          <p:nvPr/>
        </p:nvSpPr>
        <p:spPr>
          <a:xfrm>
            <a:off x="0" y="0"/>
            <a:ext cx="300" cy="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g1b92826b76c_0_168:notes"/>
          <p:cNvSpPr txBox="1"/>
          <p:nvPr/>
        </p:nvSpPr>
        <p:spPr>
          <a:xfrm>
            <a:off x="4278962" y="10157402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g1b92826b76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b92826b76c_0_168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9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92826b76c_0_184:notes"/>
          <p:cNvSpPr txBox="1"/>
          <p:nvPr/>
        </p:nvSpPr>
        <p:spPr>
          <a:xfrm>
            <a:off x="0" y="0"/>
            <a:ext cx="300" cy="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2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g1b92826b76c_0_184:notes"/>
          <p:cNvSpPr txBox="1"/>
          <p:nvPr/>
        </p:nvSpPr>
        <p:spPr>
          <a:xfrm>
            <a:off x="4278962" y="10157402"/>
            <a:ext cx="32808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g1b92826b76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877888"/>
            <a:ext cx="4221163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472C4"/>
          </a:solidFill>
          <a:ln w="25400" cap="flat" cmpd="sng">
            <a:solidFill>
              <a:srgbClr val="2F528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b92826b76c_0_184:notes"/>
          <p:cNvSpPr txBox="1">
            <a:spLocks noGrp="1"/>
          </p:cNvSpPr>
          <p:nvPr>
            <p:ph type="body" idx="1"/>
          </p:nvPr>
        </p:nvSpPr>
        <p:spPr>
          <a:xfrm>
            <a:off x="1060923" y="4350239"/>
            <a:ext cx="47409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215999" lvl="0" indent="-215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472C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23" name="Google Shape;23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5" name="Google Shape;35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None/>
              <a:defRPr sz="1800" b="1">
                <a:solidFill>
                  <a:srgbClr val="3C78D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11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11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20" name="Google Shape;120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671763" y="634319"/>
            <a:ext cx="780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31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745921" y="1938957"/>
            <a:ext cx="76368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3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910"/>
              <a:buFont typeface="Arial"/>
              <a:buChar char="●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8" name="Google Shape;48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4472C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4472C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5" name="Google Shape;85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4" name="Google Shape;94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alibri"/>
              <a:buNone/>
              <a:defRPr sz="32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alibri"/>
              <a:buNone/>
              <a:defRPr sz="30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None/>
              <a:defRPr sz="1600" b="1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alibri"/>
              <a:buNone/>
              <a:defRPr sz="30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greteria@icozzano.istruzioneer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15tStb1md7ATScNfrU2v4?h=nX4QN712EFQIsnQfucYlKhJhIFylWlfOvVq7rE_j7fE=&amp;u=https://eur01.safelinks.protection.outlook.com/?url%3Dhttp%253A%252F%252Fwww.istruzione.it%252Fiscrizionionline%252F%26data%3D05%257C01%257Cfabrizio.manca%2540istruzione.it%257Ca6fbbad858a24ce0366008dad3b1613f%257Ce151b3875dcd4fc98449cb4e2570f004%257C0%257C0%257C638055056032389709%257CUnknown%257CTWFpbGZsb3d8eyJWIjoiMC4wLjAwMDAiLCJQIjoiV2luMzIiLCJBTiI6Ik1haWwiLCJXVCI6Mn0%253D%257C3000%257C%257C%257C%26sdata%3DLZsjiK5qfTCIOe07C76OydKVEFtkNzmHaaF7FYXca0k%253D%26reserved%3D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1" y="8"/>
            <a:ext cx="9143644" cy="160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ctrTitle"/>
          </p:nvPr>
        </p:nvSpPr>
        <p:spPr>
          <a:xfrm>
            <a:off x="1085000" y="2430450"/>
            <a:ext cx="6898800" cy="24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Arial Narrow"/>
              <a:buNone/>
            </a:pPr>
            <a:r>
              <a:rPr lang="it-IT" sz="4800">
                <a:solidFill>
                  <a:srgbClr val="0000FF"/>
                </a:solidFill>
              </a:rPr>
              <a:t>IC OZZANO</a:t>
            </a:r>
            <a:endParaRPr sz="48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Arial Narrow"/>
              <a:buNone/>
            </a:pPr>
            <a:endParaRPr sz="440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Arial Narrow"/>
              <a:buNone/>
            </a:pPr>
            <a:r>
              <a:rPr lang="it-IT" sz="4400">
                <a:solidFill>
                  <a:srgbClr val="0000FF"/>
                </a:solidFill>
              </a:rPr>
              <a:t>Scuola PRIMARIA </a:t>
            </a:r>
            <a:br>
              <a:rPr lang="it-IT" sz="4400">
                <a:solidFill>
                  <a:srgbClr val="0000FF"/>
                </a:solidFill>
              </a:rPr>
            </a:br>
            <a:br>
              <a:rPr lang="it-IT" sz="4400">
                <a:solidFill>
                  <a:srgbClr val="0000FF"/>
                </a:solidFill>
              </a:rPr>
            </a:br>
            <a:r>
              <a:rPr lang="it-IT" sz="4400">
                <a:solidFill>
                  <a:srgbClr val="FF0000"/>
                </a:solidFill>
              </a:rPr>
              <a:t>iscrizioni e organizzazione</a:t>
            </a:r>
            <a:endParaRPr sz="4800">
              <a:solidFill>
                <a:srgbClr val="0000FF"/>
              </a:solidFill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1797275" y="5246903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 Narrow"/>
              <a:buNone/>
            </a:pPr>
            <a:r>
              <a:rPr lang="it-IT" sz="4400">
                <a:solidFill>
                  <a:srgbClr val="0000FF"/>
                </a:solidFill>
              </a:rPr>
              <a:t>anno scolastico 2023/2024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Assegnazione ai plessi - Tempo Pieno</a:t>
            </a:r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819150" y="2210925"/>
            <a:ext cx="7505700" cy="3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 b="1"/>
              <a:t>I residenti anticipatari saranno collocati in fondo alla graduatoria.</a:t>
            </a:r>
            <a:endParaRPr sz="3000" b="1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b="1"/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it-IT" sz="3000" b="1"/>
              <a:t>Tutti gli esclusi dai posti disponibili entreranno nella graduatoria del tempo modulare per l'assegnazione agli altri due plessi dell'istituto.</a:t>
            </a:r>
            <a:endParaRPr sz="3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Servizi Comunali - Plesso Gnudi </a:t>
            </a:r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it-IT" sz="3000">
                <a:solidFill>
                  <a:srgbClr val="333333"/>
                </a:solidFill>
              </a:rPr>
              <a:t>Per le famiglie del capoluogo che scelgono il  plesso di Mercatale il comune offre il</a:t>
            </a:r>
            <a:endParaRPr sz="3000">
              <a:solidFill>
                <a:srgbClr val="33333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it-IT" sz="3000" b="1" u="sng">
                <a:solidFill>
                  <a:srgbClr val="333333"/>
                </a:solidFill>
              </a:rPr>
              <a:t>servizio di trasporto gratuito.</a:t>
            </a:r>
            <a:endParaRPr sz="30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/>
          <p:nvPr/>
        </p:nvSpPr>
        <p:spPr>
          <a:xfrm>
            <a:off x="2286000" y="2666884"/>
            <a:ext cx="6400443" cy="4568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Servizi Comunali</a:t>
            </a:r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Altri servizi da richiedere all’ufficio scuola del Comune di Ozzano (vedi anche sito IC):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servizio mensa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servizi di pre- e post-scuola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attività integrative (modulo)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trasporto scolastico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/>
          <p:nvPr/>
        </p:nvSpPr>
        <p:spPr>
          <a:xfrm>
            <a:off x="2286000" y="2666884"/>
            <a:ext cx="6400458" cy="456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Servizi Comunali</a:t>
            </a:r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Altri servizi da richiedere all’ufficio scuola del comune di Ozzano (vedi anche sito IC):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servizio mensa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servizi di pre- e post-scuola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attività integrative (modulo)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-IT" sz="3000"/>
              <a:t>trasporto scolastico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Graduatorie - documentazione</a:t>
            </a:r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Per le graduatorie vengono chiesti dati specifici nel modulo online che devono essere valide e documentate entro il 28/1</a:t>
            </a:r>
            <a:endParaRPr sz="3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/>
              <a:t>Le certificazioni devono essere inviate via mail a </a:t>
            </a:r>
            <a:r>
              <a:rPr lang="it-IT" sz="3000" u="sng">
                <a:solidFill>
                  <a:schemeClr val="hlink"/>
                </a:solidFill>
                <a:hlinkClick r:id="rId3"/>
              </a:rPr>
              <a:t>segreteria@icozzano.istruzioneer.it</a:t>
            </a:r>
            <a:r>
              <a:rPr lang="it-IT" sz="3000"/>
              <a:t>  </a:t>
            </a:r>
            <a:endParaRPr sz="3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/>
              <a:t>entro il 28/1 per l’attribuzione del punteggio</a:t>
            </a:r>
            <a:endParaRPr sz="3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 idx="4294967295"/>
          </p:nvPr>
        </p:nvSpPr>
        <p:spPr>
          <a:xfrm>
            <a:off x="3505315" y="1752475"/>
            <a:ext cx="4266600" cy="5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Arial Narrow"/>
              <a:buNone/>
            </a:pP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</a:t>
            </a: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it-IT" sz="800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i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2286000" y="2666884"/>
            <a:ext cx="6400458" cy="456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Graduatorie - criteri di formazione </a:t>
            </a:r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/>
              <a:t>PRIORITÀ PER ALUNNI DISABILI O NUCLEI FAMILIARI INCOMPLETI</a:t>
            </a:r>
            <a:endParaRPr sz="3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/>
              <a:t>Successivi punteggi:</a:t>
            </a:r>
            <a:endParaRPr sz="3000"/>
          </a:p>
          <a:p>
            <a:pPr marL="457200" marR="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-IT" sz="3000"/>
              <a:t>CONDIZIONE DI LAVORO DEL PADRE / MADRE</a:t>
            </a:r>
            <a:endParaRPr sz="30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/>
              <a:t>GENITORE O CONVIVENTI CON INVALIDITÀ PARI O SUPERIORE Al 75% CERTIFICATA DA UNA STRUTTURA PUBBLICA;</a:t>
            </a:r>
            <a:endParaRPr sz="30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/>
              <a:t>GRAVIDANZA, ALTRI FIGLI</a:t>
            </a:r>
            <a:endParaRPr sz="30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/>
              <a:t>A PARITÀ DI PUNTEGGIO: ORDINE DECRESCENTE PER ETÀ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title" idx="4294967295"/>
          </p:nvPr>
        </p:nvSpPr>
        <p:spPr>
          <a:xfrm>
            <a:off x="3505315" y="1752475"/>
            <a:ext cx="4266718" cy="510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Arial Narrow"/>
              <a:buNone/>
            </a:pP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</a:t>
            </a: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br>
              <a:rPr lang="it-IT" sz="800" i="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it-IT" sz="800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it-IT" sz="800" i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i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819150" y="1127472"/>
            <a:ext cx="75057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Graduatorie - tempistica</a:t>
            </a: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marR="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18/02 - </a:t>
            </a:r>
            <a:r>
              <a:rPr lang="it-IT" sz="3000"/>
              <a:t>Pubblicazione della graduatoria provvisoria </a:t>
            </a:r>
            <a:endParaRPr sz="3000"/>
          </a:p>
          <a:p>
            <a:pPr marL="457200" marR="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dal 18/02 al 23/02 - </a:t>
            </a:r>
            <a:r>
              <a:rPr lang="it-IT" sz="3000"/>
              <a:t>Presentazione reclami:  5 giorni per avanzare reclami in forma scritta al Dirigente Scolastico e richiedere correzioni motivate rispetto al punteggio attribuito</a:t>
            </a:r>
            <a:endParaRPr sz="3000"/>
          </a:p>
          <a:p>
            <a:pPr marL="457200" marR="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entro il 1/03 - </a:t>
            </a:r>
            <a:r>
              <a:rPr lang="it-IT" sz="3000"/>
              <a:t>Esame reclami: i reclami saranno esaminati dalla Commissione a questo preposta</a:t>
            </a:r>
            <a:endParaRPr sz="3000"/>
          </a:p>
          <a:p>
            <a:pPr marL="457200" marR="0" lvl="0" indent="-390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2/03 - </a:t>
            </a:r>
            <a:r>
              <a:rPr lang="it-IT" sz="3000"/>
              <a:t>Pubblicazione della Graduatoria definitiva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Open day</a:t>
            </a:r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-IT" sz="1700" b="1"/>
              <a:t>14 gennaio dalle 9:00 alle 12:00</a:t>
            </a:r>
            <a:endParaRPr sz="17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b="1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it-IT" sz="1700" b="1"/>
              <a:t>Le visite guidate al plesso hanno inizio alle 9:15  -  10:15  -  11:15</a:t>
            </a:r>
            <a:endParaRPr sz="1700" b="1"/>
          </a:p>
        </p:txBody>
      </p:sp>
      <p:sp>
        <p:nvSpPr>
          <p:cNvPr id="285" name="Google Shape;285;p3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819150" y="4645392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Grazie dell’attenzione</a:t>
            </a:r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subTitle" idx="4294967295"/>
          </p:nvPr>
        </p:nvSpPr>
        <p:spPr>
          <a:xfrm>
            <a:off x="500075" y="1914525"/>
            <a:ext cx="8088000" cy="3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endParaRPr sz="36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963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</a:pPr>
            <a:endParaRPr sz="36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Iscrizioni on-line</a:t>
            </a:r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791225" y="26236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/>
              <a:t>Dal 19 dicembre</a:t>
            </a:r>
            <a:r>
              <a:rPr lang="it-IT" sz="2400"/>
              <a:t> ci si deve registrare al sito</a:t>
            </a:r>
            <a:endParaRPr sz="2400"/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it-IT" sz="2400" b="1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www.istruzione.it/iscrizionionline</a:t>
            </a:r>
            <a:endParaRPr sz="2400">
              <a:solidFill>
                <a:srgbClr val="000000"/>
              </a:solidFill>
            </a:endParaRPr>
          </a:p>
          <a:p>
            <a:pPr marL="179999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179999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0000"/>
                </a:solidFill>
              </a:rPr>
              <a:t>utilizzando le credenziali </a:t>
            </a:r>
            <a:r>
              <a:rPr lang="it-IT" sz="2400" b="1">
                <a:solidFill>
                  <a:srgbClr val="000000"/>
                </a:solidFill>
              </a:rPr>
              <a:t>SPID o CIE </a:t>
            </a:r>
            <a:endParaRPr sz="2400" b="1">
              <a:solidFill>
                <a:srgbClr val="000000"/>
              </a:solidFill>
            </a:endParaRPr>
          </a:p>
          <a:p>
            <a:pPr marL="179999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0000FF"/>
                </a:solidFill>
              </a:rPr>
              <a:t>L’iscrizione deve essere effettuata da chi esercita la potestà parentale sul minore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subTitle" idx="4294967295"/>
          </p:nvPr>
        </p:nvSpPr>
        <p:spPr>
          <a:xfrm>
            <a:off x="457950" y="2261538"/>
            <a:ext cx="8228100" cy="3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ahoma"/>
              <a:buNone/>
            </a:pPr>
            <a:r>
              <a:rPr lang="it-IT" sz="3200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6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ahoma"/>
              <a:buNone/>
            </a:pPr>
            <a:endParaRPr sz="3200">
              <a:solidFill>
                <a:srgbClr val="00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Iscrizioni on-line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ahoma"/>
              <a:buNone/>
            </a:pPr>
            <a:r>
              <a:rPr lang="it-IT" sz="3200" b="1">
                <a:solidFill>
                  <a:srgbClr val="000000"/>
                </a:solidFill>
              </a:rPr>
              <a:t>dal 9 gennaio al 30 gennaio 2023</a:t>
            </a:r>
            <a:endParaRPr sz="3200" b="1">
              <a:solidFill>
                <a:srgbClr val="000000"/>
              </a:solidFill>
            </a:endParaRPr>
          </a:p>
          <a:p>
            <a:pPr marL="0" marR="80645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457200" marR="80645" lvl="0" indent="-38100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t-IT" sz="2400">
                <a:solidFill>
                  <a:srgbClr val="000000"/>
                </a:solidFill>
              </a:rPr>
              <a:t>Il sistema avviserà le famiglie dell'avvenuta ricezione della domanda; </a:t>
            </a:r>
            <a:endParaRPr sz="2400">
              <a:solidFill>
                <a:srgbClr val="000000"/>
              </a:solidFill>
            </a:endParaRPr>
          </a:p>
          <a:p>
            <a:pPr marL="457200" marR="80645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t-IT" sz="2400">
                <a:solidFill>
                  <a:srgbClr val="000000"/>
                </a:solidFill>
              </a:rPr>
              <a:t>è possibile seguire l’iter della domanda sul sistema “Iscrizioni on line”.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Residenza e priorità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819150" y="2077875"/>
            <a:ext cx="7505700" cy="41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it-IT" sz="3000" b="1">
                <a:solidFill>
                  <a:srgbClr val="333333"/>
                </a:solidFill>
              </a:rPr>
              <a:t>Residenti: </a:t>
            </a:r>
            <a:r>
              <a:rPr lang="it-IT" sz="3000">
                <a:solidFill>
                  <a:srgbClr val="333333"/>
                </a:solidFill>
              </a:rPr>
              <a:t>si considerano residenti i minori che risiedono con </a:t>
            </a:r>
            <a:r>
              <a:rPr lang="it-IT" sz="3000" u="sng">
                <a:solidFill>
                  <a:srgbClr val="333333"/>
                </a:solidFill>
              </a:rPr>
              <a:t>almeno </a:t>
            </a:r>
            <a:r>
              <a:rPr lang="it-IT" sz="3000">
                <a:solidFill>
                  <a:srgbClr val="333333"/>
                </a:solidFill>
              </a:rPr>
              <a:t>un genitore nel Comune di Ozzano dell’Emilia all’atto della presentazione della domanda</a:t>
            </a:r>
            <a:endParaRPr sz="3000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it-IT" sz="3000" b="1">
                <a:solidFill>
                  <a:srgbClr val="333333"/>
                </a:solidFill>
              </a:rPr>
              <a:t>Equiparati ai residenti</a:t>
            </a:r>
            <a:r>
              <a:rPr lang="it-IT" sz="3000">
                <a:solidFill>
                  <a:srgbClr val="333333"/>
                </a:solidFill>
              </a:rPr>
              <a:t>: sono equiparati ai residenti i bambini non residenti che:</a:t>
            </a:r>
            <a:endParaRPr sz="3000">
              <a:solidFill>
                <a:srgbClr val="333333"/>
              </a:solidFill>
            </a:endParaRPr>
          </a:p>
          <a:p>
            <a:pPr marL="914400" marR="0" lvl="1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○"/>
            </a:pPr>
            <a:r>
              <a:rPr lang="it-IT" sz="3000">
                <a:solidFill>
                  <a:srgbClr val="333333"/>
                </a:solidFill>
              </a:rPr>
              <a:t>hanno fratelli o sorelle frequentanti esclusivamente il plesso richiesto nell'anno di iscrizione, </a:t>
            </a:r>
            <a:endParaRPr sz="3000">
              <a:solidFill>
                <a:srgbClr val="333333"/>
              </a:solidFill>
            </a:endParaRPr>
          </a:p>
          <a:p>
            <a:pPr marL="914400" marR="0" lvl="1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○"/>
            </a:pPr>
            <a:r>
              <a:rPr lang="it-IT" sz="3000">
                <a:solidFill>
                  <a:srgbClr val="333333"/>
                </a:solidFill>
              </a:rPr>
              <a:t>hanno frequentato la scuola dell’infanzia nel Comune di Ozzano</a:t>
            </a:r>
            <a:endParaRPr sz="3000">
              <a:solidFill>
                <a:srgbClr val="333333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it-IT" sz="3000" b="1">
                <a:solidFill>
                  <a:srgbClr val="333333"/>
                </a:solidFill>
              </a:rPr>
              <a:t>Priorità</a:t>
            </a:r>
            <a:r>
              <a:rPr lang="it-IT" sz="3000">
                <a:solidFill>
                  <a:srgbClr val="333333"/>
                </a:solidFill>
              </a:rPr>
              <a:t>: viene data ai residenti nati entro il 31/12</a:t>
            </a:r>
            <a:r>
              <a:rPr lang="it-IT" sz="3000">
                <a:solidFill>
                  <a:srgbClr val="333333"/>
                </a:solidFill>
                <a:highlight>
                  <a:schemeClr val="dk1"/>
                </a:highlight>
              </a:rPr>
              <a:t>/2017. I</a:t>
            </a:r>
            <a:r>
              <a:rPr lang="it-IT" sz="3000">
                <a:solidFill>
                  <a:srgbClr val="333333"/>
                </a:solidFill>
              </a:rPr>
              <a:t>n caso di numero eccessivo di richieste verranno fatte graduatorie per entrambi i tempi scuola secondo i criteri pubblicati.</a:t>
            </a:r>
            <a:endParaRPr sz="3000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45720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it-IT" sz="3000" b="1">
                <a:solidFill>
                  <a:srgbClr val="333333"/>
                </a:solidFill>
              </a:rPr>
              <a:t>Anticipatari: </a:t>
            </a:r>
            <a:r>
              <a:rPr lang="it-IT" sz="3000">
                <a:solidFill>
                  <a:srgbClr val="333333"/>
                </a:solidFill>
              </a:rPr>
              <a:t>gli anticipatari, nati entro il 31/03/2018, saranno comunque posizionati, come da criteri pubblicati, in fondo alla graduatoria relativa al tempo scuola richiesto</a:t>
            </a: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Assistenza e supporto della scuola</a:t>
            </a:r>
            <a:endParaRPr sz="2800"/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/>
              <a:t>La segreteria dell' I.C. offre assistenza nella procedura di iscrizione durante i seguenti orari: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/>
              <a:t>Lun. - Ven. 11:00 – 13:00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/>
              <a:t>Mart. 15:00 - 17:30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/>
              <a:t>Giov. 15:00 - 17:30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/>
              <a:t>Sabato 10:00 – 13:00</a:t>
            </a:r>
            <a:endParaRPr sz="32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u="sng"/>
              <a:t>Solo</a:t>
            </a:r>
            <a:r>
              <a:rPr lang="it-IT" sz="3200" b="1"/>
              <a:t> su appuntamento da fissare telefonicamente al numero 051797182 int. 1 (alunni)</a:t>
            </a:r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Codici Meccanografici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333333"/>
                </a:solidFill>
              </a:rPr>
              <a:t>PLESSI CIARI E MINGHETTI</a:t>
            </a:r>
            <a:r>
              <a:rPr lang="it-IT" sz="3000">
                <a:solidFill>
                  <a:srgbClr val="333333"/>
                </a:solidFill>
              </a:rPr>
              <a:t> </a:t>
            </a:r>
            <a:endParaRPr sz="3000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rgbClr val="333333"/>
                </a:solidFill>
              </a:rPr>
              <a:t>UNICO MODULO ON-LINE</a:t>
            </a:r>
            <a:endParaRPr sz="3000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333333"/>
                </a:solidFill>
              </a:rPr>
              <a:t>BOEE82801L</a:t>
            </a:r>
            <a:r>
              <a:rPr lang="it-IT" sz="3000">
                <a:solidFill>
                  <a:srgbClr val="333333"/>
                </a:solidFill>
              </a:rPr>
              <a:t> codice CIARI-MINGHETTI</a:t>
            </a:r>
            <a:endParaRPr sz="3000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333333"/>
                </a:solidFill>
              </a:rPr>
              <a:t>PLESSO GNUDI</a:t>
            </a:r>
            <a:r>
              <a:rPr lang="it-IT" sz="3000">
                <a:solidFill>
                  <a:srgbClr val="333333"/>
                </a:solidFill>
              </a:rPr>
              <a:t> </a:t>
            </a:r>
            <a:endParaRPr sz="3000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rgbClr val="333333"/>
                </a:solidFill>
              </a:rPr>
              <a:t>MODULO ON-LINE PROPRIO</a:t>
            </a:r>
            <a:endParaRPr sz="3000">
              <a:solidFill>
                <a:srgbClr val="33333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333333"/>
                </a:solidFill>
              </a:rPr>
              <a:t>BOEE82802N</a:t>
            </a:r>
            <a:r>
              <a:rPr lang="it-IT" sz="3000">
                <a:solidFill>
                  <a:srgbClr val="333333"/>
                </a:solidFill>
              </a:rPr>
              <a:t> codice GNUDI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Organizzazione Oraria - Tempo Pieno</a:t>
            </a: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75057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/>
              <a:t>Plesso Ciari - 4 classi</a:t>
            </a:r>
            <a:endParaRPr sz="3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 b="1"/>
              <a:t>Orario 40h settimanali</a:t>
            </a:r>
            <a:endParaRPr sz="30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3000"/>
              <a:t>Da lunedì a venerdì 8.30-16.30 comprendenti 10h di tempo mensa/ricreazione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Organizzazione Oraria - Tempo Modulo</a:t>
            </a: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819150" y="2210925"/>
            <a:ext cx="7505700" cy="3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/>
              <a:t>Plessi Minghetti e Gnudi - 1 classe per plesso</a:t>
            </a:r>
            <a:endParaRPr sz="3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 b="1"/>
              <a:t>classi 1^, 2^, 3^ Orario 27+2 h settimanali</a:t>
            </a:r>
            <a:endParaRPr sz="30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/>
              <a:t>Lu. 8.30-12.30, Me-Ve 8.30-13.00, Ma-Gi 8.30-16.30 (con 2h mensa)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 b="1"/>
              <a:t>classi 4^, 5^ Orario 29+2h</a:t>
            </a:r>
            <a:r>
              <a:rPr lang="it-IT" sz="3000"/>
              <a:t> </a:t>
            </a:r>
            <a:r>
              <a:rPr lang="it-IT" sz="3000" b="1"/>
              <a:t>settimanali</a:t>
            </a:r>
            <a:endParaRPr sz="30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3000"/>
              <a:t>Lu.(*) 8.30-12.30 14.30-16.30, Me-Ve 8.30-13.00, Ma-Gi 8.30-16.30 (con 2h mensa)</a:t>
            </a:r>
            <a:endParaRPr sz="3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879"/>
              <a:t>(*) 2 ore di eventuale mensa e servizi integrativi</a:t>
            </a:r>
            <a:endParaRPr sz="187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Assegnazione ai plessi - Tempo Modulo</a:t>
            </a: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819150" y="2210925"/>
            <a:ext cx="7505700" cy="3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marR="0" lvl="0" indent="-3762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Presenza nello stesso plesso di fratelli/sorelle frequentanti nell'anno di iscrizione;</a:t>
            </a:r>
            <a:endParaRPr sz="3000" b="1"/>
          </a:p>
          <a:p>
            <a:pPr marL="457200" marR="0" lvl="0" indent="-3762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Residenti frazione Mercatale accedono al plesso Gnudi;</a:t>
            </a:r>
            <a:endParaRPr sz="3000" b="1"/>
          </a:p>
          <a:p>
            <a:pPr marL="457200" marR="0" lvl="0" indent="-3762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Nel caso di richieste oltre i posti disponibili si procederà a stilare una graduatoria con i criteri deliberati dal Consiglio di Istituto;</a:t>
            </a:r>
            <a:endParaRPr sz="3000" b="1"/>
          </a:p>
          <a:p>
            <a:pPr marL="457200" marR="0" lvl="0" indent="-3762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3000" b="1"/>
              <a:t>Gli anticipatari e, a seguire, i non residenti provenienti da scuole dell’infanzia non del territorio comunale saranno collocati in fondo alla graduatoria</a:t>
            </a:r>
            <a:r>
              <a:rPr lang="it-IT">
                <a:solidFill>
                  <a:srgbClr val="0000FF"/>
                </a:solidFill>
              </a:rPr>
              <a:t>.</a:t>
            </a:r>
            <a:endParaRPr sz="187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-2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Presentazione su schermo (4:3)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Times New Roman</vt:lpstr>
      <vt:lpstr>Tahoma</vt:lpstr>
      <vt:lpstr>Nunito</vt:lpstr>
      <vt:lpstr>Arial</vt:lpstr>
      <vt:lpstr>Calibri</vt:lpstr>
      <vt:lpstr>Arial Narrow</vt:lpstr>
      <vt:lpstr>Shift-2</vt:lpstr>
      <vt:lpstr>IC OZZANO  Scuola PRIMARIA   iscrizioni e organizzazione</vt:lpstr>
      <vt:lpstr>Iscrizioni on-line</vt:lpstr>
      <vt:lpstr>Iscrizioni on-line</vt:lpstr>
      <vt:lpstr>Residenza e priorità</vt:lpstr>
      <vt:lpstr>Assistenza e supporto della scuola</vt:lpstr>
      <vt:lpstr>Codici Meccanografici</vt:lpstr>
      <vt:lpstr>Organizzazione Oraria - Tempo Pieno</vt:lpstr>
      <vt:lpstr>Organizzazione Oraria - Tempo Modulo</vt:lpstr>
      <vt:lpstr>Assegnazione ai plessi - Tempo Modulo</vt:lpstr>
      <vt:lpstr>Assegnazione ai plessi - Tempo Pieno</vt:lpstr>
      <vt:lpstr>Servizi Comunali - Plesso Gnudi </vt:lpstr>
      <vt:lpstr>Servizi Comunali</vt:lpstr>
      <vt:lpstr>Servizi Comunali</vt:lpstr>
      <vt:lpstr>Graduatorie - documentazione</vt:lpstr>
      <vt:lpstr>                                                              </vt:lpstr>
      <vt:lpstr>                                                              </vt:lpstr>
      <vt:lpstr>Open day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OZZANO  Scuola PRIMARIA   iscrizioni e organizzazione</dc:title>
  <dc:creator>Vicario</dc:creator>
  <cp:lastModifiedBy>Vicario</cp:lastModifiedBy>
  <cp:revision>2</cp:revision>
  <dcterms:modified xsi:type="dcterms:W3CDTF">2023-01-11T10:47:00Z</dcterms:modified>
</cp:coreProperties>
</file>